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6CDD4-5664-48BE-B935-C09102B8745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A9639-68F7-4EF4-9D9B-334DA83DB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73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0327A-9333-41BC-A888-52351A9E560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4"/>
            <a:ext cx="7388860" cy="27603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F65DA-FF14-4938-9264-F43C8DA4F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7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F65DA-FF14-4938-9264-F43C8DA4F2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9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9FE-B0E3-4238-9D49-413E0E41EA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469-8806-4719-B353-52067A85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6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9FE-B0E3-4238-9D49-413E0E41EA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469-8806-4719-B353-52067A85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9FE-B0E3-4238-9D49-413E0E41EA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469-8806-4719-B353-52067A85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1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9FE-B0E3-4238-9D49-413E0E41EA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469-8806-4719-B353-52067A85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0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9FE-B0E3-4238-9D49-413E0E41EA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469-8806-4719-B353-52067A85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4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9FE-B0E3-4238-9D49-413E0E41EA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469-8806-4719-B353-52067A85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4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9FE-B0E3-4238-9D49-413E0E41EA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469-8806-4719-B353-52067A85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9FE-B0E3-4238-9D49-413E0E41EA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469-8806-4719-B353-52067A85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5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9FE-B0E3-4238-9D49-413E0E41EA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469-8806-4719-B353-52067A85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9FE-B0E3-4238-9D49-413E0E41EA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469-8806-4719-B353-52067A85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4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89FE-B0E3-4238-9D49-413E0E41EA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469-8806-4719-B353-52067A85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5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789FE-B0E3-4238-9D49-413E0E41EA9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1469-8806-4719-B353-52067A851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6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15944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00062"/>
                <a:ext cx="10515600" cy="471588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58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en-US" sz="5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en-US" sz="5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800" dirty="0" smtClean="0"/>
                  <a:t>ABC is similar to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 </m:t>
                    </m:r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sz="4800" dirty="0" smtClean="0"/>
                  <a:t>. Find x</a:t>
                </a:r>
                <a:endParaRPr lang="en-US" sz="4800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__________________________________________________________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00062"/>
                <a:ext cx="10515600" cy="4715882"/>
              </a:xfrm>
              <a:blipFill rotWithShape="0">
                <a:blip r:embed="rId2"/>
                <a:stretch>
                  <a:fillRect l="-3130" t="-8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7401" y="1505285"/>
            <a:ext cx="4639882" cy="313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062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9310"/>
                <a:ext cx="10515600" cy="397284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5800" b="1" dirty="0" smtClean="0"/>
                  <a:t>J</a:t>
                </a:r>
                <a:r>
                  <a:rPr lang="en-US" sz="4800" b="1" dirty="0" smtClean="0"/>
                  <a:t>		</a:t>
                </a:r>
                <a:r>
                  <a:rPr lang="en-US" sz="4800" dirty="0"/>
                  <a:t>	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𝑈𝑉𝑊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𝑋𝑍𝑌</m:t>
                    </m:r>
                  </m:oMath>
                </a14:m>
                <a:r>
                  <a:rPr lang="en-US" sz="4800" b="1" dirty="0" smtClean="0"/>
                  <a:t>	</a:t>
                </a:r>
                <a:r>
                  <a:rPr lang="en-US" sz="4800" dirty="0" smtClean="0"/>
                  <a:t>Find x</a:t>
                </a:r>
                <a:endParaRPr lang="en-US" sz="4800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__________________________________________________________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9310"/>
                <a:ext cx="10515600" cy="3972842"/>
              </a:xfrm>
              <a:blipFill rotWithShape="0">
                <a:blip r:embed="rId3"/>
                <a:stretch>
                  <a:fillRect l="-3130" t="-7975" b="-1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9689" y="1330548"/>
            <a:ext cx="4362182" cy="295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3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8706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9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70455"/>
                <a:ext cx="10515600" cy="538336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5800" b="1" dirty="0" smtClean="0"/>
                  <a:t>K</a:t>
                </a:r>
                <a:r>
                  <a:rPr lang="en-US" sz="4800" b="1" dirty="0" smtClean="0"/>
                  <a:t>		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𝐼𝐻𝐸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𝐼𝐺𝐹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800" dirty="0" smtClean="0"/>
                  <a:t>	Find q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__________________________________________________________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70455"/>
                <a:ext cx="10515600" cy="5383369"/>
              </a:xfrm>
              <a:blipFill rotWithShape="0">
                <a:blip r:embed="rId2"/>
                <a:stretch>
                  <a:fillRect l="-3130" t="-5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996" y="830985"/>
            <a:ext cx="4458889" cy="445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27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69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9309"/>
            <a:ext cx="10515600" cy="4578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L</a:t>
            </a:r>
            <a:r>
              <a:rPr lang="en-US" sz="4000" b="1" dirty="0" smtClean="0"/>
              <a:t>	</a:t>
            </a:r>
            <a:r>
              <a:rPr lang="en-US" sz="4000" dirty="0" smtClean="0"/>
              <a:t>Rectangle KLMN is similar to OPQR	Find x</a:t>
            </a:r>
            <a:endParaRPr lang="en-US" sz="4000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__________________________________________________________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276" y="1378374"/>
            <a:ext cx="4764547" cy="327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34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4.5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9100" y="585198"/>
                <a:ext cx="11353800" cy="466938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5800" b="1" dirty="0" smtClean="0"/>
                  <a:t>M</a:t>
                </a:r>
                <a:r>
                  <a:rPr lang="en-US" sz="4800" b="1" dirty="0" smtClean="0"/>
                  <a:t>		</a:t>
                </a:r>
                <a:r>
                  <a:rPr lang="en-US" sz="4800" dirty="0" smtClean="0"/>
                  <a:t>Quadrilateral GHIJ 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4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800" dirty="0" smtClean="0"/>
                  <a:t>Quadrilateral KLMN	</a:t>
                </a:r>
                <a:r>
                  <a:rPr lang="en-US" sz="4800" dirty="0" smtClean="0"/>
                  <a:t>	Find </a:t>
                </a:r>
                <a:r>
                  <a:rPr lang="en-US" sz="4800" dirty="0" smtClean="0"/>
                  <a:t>x</a:t>
                </a:r>
                <a:endParaRPr lang="en-US" sz="4800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__________________________________________________________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9100" y="585198"/>
                <a:ext cx="11353800" cy="4669382"/>
              </a:xfrm>
              <a:blipFill rotWithShape="0">
                <a:blip r:embed="rId2"/>
                <a:stretch>
                  <a:fillRect l="-2900" t="-8094" r="-1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6599" y="1749115"/>
            <a:ext cx="6055190" cy="283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34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09989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865"/>
            <a:ext cx="10515600" cy="5566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N</a:t>
            </a:r>
            <a:r>
              <a:rPr lang="en-US" b="1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__________________________________________________________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797"/>
          <a:stretch/>
        </p:blipFill>
        <p:spPr>
          <a:xfrm>
            <a:off x="2218357" y="340281"/>
            <a:ext cx="9044299" cy="5817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9" b="6680"/>
          <a:stretch/>
        </p:blipFill>
        <p:spPr>
          <a:xfrm>
            <a:off x="3501344" y="922044"/>
            <a:ext cx="5488110" cy="458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202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60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9309"/>
                <a:ext cx="10515600" cy="4552391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5800" b="1" dirty="0" smtClean="0"/>
                  <a:t>O</a:t>
                </a:r>
                <a:r>
                  <a:rPr lang="en-US" sz="5200" b="1" dirty="0" smtClean="0"/>
                  <a:t>		</a:t>
                </a:r>
                <a14:m>
                  <m:oMath xmlns:m="http://schemas.openxmlformats.org/officeDocument/2006/math">
                    <m:r>
                      <a:rPr lang="en-US" sz="5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5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5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~∆</m:t>
                    </m:r>
                    <m:r>
                      <a:rPr lang="en-US" sz="5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𝐷𝐸𝐹</m:t>
                    </m:r>
                    <m:r>
                      <a:rPr lang="en-US" sz="5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5200" dirty="0" smtClean="0"/>
                  <a:t>		Find x</a:t>
                </a:r>
              </a:p>
              <a:p>
                <a:pPr marL="0" indent="0">
                  <a:buNone/>
                </a:pPr>
                <a:endParaRPr lang="en-US" sz="52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__________________________________________________________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9309"/>
                <a:ext cx="10515600" cy="4552391"/>
              </a:xfrm>
              <a:blipFill rotWithShape="0">
                <a:blip r:embed="rId2"/>
                <a:stretch>
                  <a:fillRect l="-2725" t="-7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834"/>
          <a:stretch/>
        </p:blipFill>
        <p:spPr>
          <a:xfrm>
            <a:off x="3416892" y="1280655"/>
            <a:ext cx="5057407" cy="340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73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865" y="526183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80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54193"/>
                <a:ext cx="10515600" cy="492917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5800" b="1" dirty="0" smtClean="0"/>
                  <a:t>P</a:t>
                </a:r>
                <a:r>
                  <a:rPr lang="en-US" sz="4800" b="1" dirty="0" smtClean="0"/>
                  <a:t>		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𝐺𝐻𝐼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 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𝐺𝐸𝐹</m:t>
                    </m:r>
                  </m:oMath>
                </a14:m>
                <a:r>
                  <a:rPr lang="en-US" sz="4800" dirty="0" smtClean="0"/>
                  <a:t>		Find f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__________________________________________________________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54193"/>
                <a:ext cx="10515600" cy="4929176"/>
              </a:xfrm>
              <a:blipFill rotWithShape="0">
                <a:blip r:embed="rId2"/>
                <a:stretch>
                  <a:fillRect l="-3130" t="-6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553" y="1203968"/>
            <a:ext cx="4135743" cy="377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764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36396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30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9309"/>
                <a:ext cx="10515600" cy="490012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5400" b="1" dirty="0" smtClean="0"/>
                  <a:t>Q</a:t>
                </a:r>
                <a:r>
                  <a:rPr lang="en-US" sz="4800" dirty="0" smtClean="0"/>
                  <a:t>			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𝐹𝐺𝐻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 ∆ 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𝐼𝐽𝐻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800" b="1" dirty="0" smtClean="0"/>
                  <a:t>	</a:t>
                </a:r>
                <a:r>
                  <a:rPr lang="en-US" sz="4800" dirty="0" smtClean="0"/>
                  <a:t>Find y</a:t>
                </a:r>
                <a:endParaRPr lang="en-US" sz="4800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__________________________________________________________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9309"/>
                <a:ext cx="10515600" cy="4900122"/>
              </a:xfrm>
              <a:blipFill rotWithShape="0">
                <a:blip r:embed="rId2"/>
                <a:stretch>
                  <a:fillRect l="-2783" t="-68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404" y="1329759"/>
            <a:ext cx="5067277" cy="380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50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8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9310"/>
                <a:ext cx="10515600" cy="435920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5800" b="1" dirty="0" smtClean="0"/>
                  <a:t>R</a:t>
                </a:r>
                <a:r>
                  <a:rPr lang="en-US" sz="4800" dirty="0" smtClean="0"/>
                  <a:t>			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𝑀𝑁𝑂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 ∆ 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𝐾𝐿𝑂</m:t>
                    </m:r>
                  </m:oMath>
                </a14:m>
                <a:r>
                  <a:rPr lang="en-US" sz="4800" b="1" dirty="0" smtClean="0"/>
                  <a:t>		</a:t>
                </a:r>
                <a:r>
                  <a:rPr lang="en-US" sz="4800" dirty="0" smtClean="0"/>
                  <a:t>Find j</a:t>
                </a:r>
                <a:endParaRPr lang="en-US" sz="4800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__________________________________________________________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9310"/>
                <a:ext cx="10515600" cy="4359208"/>
              </a:xfrm>
              <a:blipFill rotWithShape="0">
                <a:blip r:embed="rId2"/>
                <a:stretch>
                  <a:fillRect l="-3362" t="-7692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0" y="1315651"/>
            <a:ext cx="6710530" cy="320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805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0" y="5268419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56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9310"/>
            <a:ext cx="10515600" cy="47713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800" b="1" dirty="0"/>
              <a:t>S</a:t>
            </a:r>
            <a:endParaRPr lang="en-US" sz="5800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__________________________________________________________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713"/>
          <a:stretch/>
        </p:blipFill>
        <p:spPr>
          <a:xfrm>
            <a:off x="2018987" y="488283"/>
            <a:ext cx="9834236" cy="857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53" b="1817"/>
          <a:stretch/>
        </p:blipFill>
        <p:spPr>
          <a:xfrm>
            <a:off x="3731877" y="1144475"/>
            <a:ext cx="4997003" cy="41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4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238" y="516049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5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00062"/>
                <a:ext cx="10515600" cy="484467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5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en-US" sz="4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en-US" sz="48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39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𝑀𝑁𝑂</m:t>
                    </m:r>
                    <m:r>
                      <a:rPr lang="en-US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 ∆ </m:t>
                    </m:r>
                    <m:r>
                      <a:rPr lang="en-US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𝑃𝑄𝑅</m:t>
                    </m:r>
                  </m:oMath>
                </a14:m>
                <a:r>
                  <a:rPr lang="en-US" sz="3900" dirty="0" smtClean="0"/>
                  <a:t> </a:t>
                </a:r>
                <a:endParaRPr lang="en-US" sz="3900" dirty="0"/>
              </a:p>
              <a:p>
                <a:pPr marL="0" indent="0" algn="ctr">
                  <a:buNone/>
                </a:pPr>
                <a:r>
                  <a:rPr lang="en-US" sz="3900" dirty="0" smtClean="0"/>
                  <a:t>Find </a:t>
                </a:r>
                <a:r>
                  <a:rPr lang="en-US" sz="3900" dirty="0" smtClean="0"/>
                  <a:t>x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__________________________________________________________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00062"/>
                <a:ext cx="10515600" cy="4844670"/>
              </a:xfrm>
              <a:blipFill rotWithShape="0">
                <a:blip r:embed="rId2"/>
                <a:stretch>
                  <a:fillRect l="-3130" t="-6918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8657" y="2031809"/>
            <a:ext cx="4772763" cy="272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75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4733" y="473443"/>
                <a:ext cx="11353800" cy="469406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4800" b="1" dirty="0" smtClean="0"/>
                  <a:t>T		</a:t>
                </a:r>
                <a:r>
                  <a:rPr lang="en-US" sz="4800" dirty="0" smtClean="0"/>
                  <a:t>Quadrilateral FGHI 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4800" b="1" dirty="0" smtClean="0"/>
                  <a:t> </a:t>
                </a:r>
                <a:r>
                  <a:rPr lang="en-US" sz="4800" dirty="0" smtClean="0"/>
                  <a:t>Quadrilateral JKLM	</a:t>
                </a:r>
                <a:r>
                  <a:rPr lang="en-US" sz="4800" dirty="0" smtClean="0"/>
                  <a:t>	Find </a:t>
                </a:r>
                <a:r>
                  <a:rPr lang="en-US" sz="4800" dirty="0" smtClean="0"/>
                  <a:t>x</a:t>
                </a:r>
                <a:endParaRPr lang="en-US" sz="4800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__________________________________________________________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4733" y="473443"/>
                <a:ext cx="11353800" cy="4694060"/>
              </a:xfrm>
              <a:blipFill rotWithShape="0">
                <a:blip r:embed="rId2"/>
                <a:stretch>
                  <a:fillRect l="-2202" t="-6364" r="-591" b="-3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930" y="1565568"/>
            <a:ext cx="5765151" cy="303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90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86757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9309"/>
            <a:ext cx="10515600" cy="5054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C</a:t>
            </a:r>
            <a:r>
              <a:rPr lang="en-US" sz="4000" dirty="0" smtClean="0"/>
              <a:t>		Rectangle STUV is similar to WXYZ. Find x</a:t>
            </a:r>
            <a:endParaRPr lang="en-US" sz="40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__________________________________________________________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028" y="1582022"/>
            <a:ext cx="5346639" cy="317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53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715" y="5082279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18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1820" y="689310"/>
                <a:ext cx="11960180" cy="477133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7000" b="1" dirty="0" smtClean="0"/>
                  <a:t>D</a:t>
                </a:r>
                <a:r>
                  <a:rPr lang="en-US" sz="5100" dirty="0" smtClean="0"/>
                  <a:t>		    </a:t>
                </a:r>
                <a:r>
                  <a:rPr lang="en-US" sz="5700" dirty="0" smtClean="0"/>
                  <a:t>Quadrilateral GHIJ </a:t>
                </a:r>
                <a14:m>
                  <m:oMath xmlns:m="http://schemas.openxmlformats.org/officeDocument/2006/math">
                    <m:r>
                      <a:rPr lang="en-US" sz="5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5100" b="1" dirty="0" smtClean="0"/>
                  <a:t> </a:t>
                </a:r>
                <a:r>
                  <a:rPr lang="en-US" sz="5700" dirty="0" smtClean="0"/>
                  <a:t>Quadrilateral KLMN</a:t>
                </a:r>
              </a:p>
              <a:p>
                <a:pPr marL="0" indent="0" algn="ctr">
                  <a:buNone/>
                </a:pPr>
                <a:r>
                  <a:rPr lang="en-US" sz="5700" dirty="0" smtClean="0"/>
                  <a:t>Find x.</a:t>
                </a:r>
              </a:p>
              <a:p>
                <a:pPr marL="0" indent="0" algn="ctr">
                  <a:buNone/>
                </a:pPr>
                <a:endParaRPr lang="en-US" sz="30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	__________________________________________________________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1820" y="689310"/>
                <a:ext cx="11960180" cy="4771332"/>
              </a:xfrm>
              <a:blipFill rotWithShape="0">
                <a:blip r:embed="rId2"/>
                <a:stretch>
                  <a:fillRect l="-2701" t="-7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289" y="1917868"/>
            <a:ext cx="4850976" cy="279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143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9310"/>
                <a:ext cx="10515600" cy="397284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b="1" dirty="0" smtClean="0"/>
                  <a:t>E</a:t>
                </a:r>
                <a:r>
                  <a:rPr lang="en-US" sz="4400" dirty="0" smtClean="0"/>
                  <a:t>			</a:t>
                </a:r>
                <a:r>
                  <a:rPr lang="en-US" sz="4400" dirty="0"/>
                  <a:t>	</a:t>
                </a:r>
                <a:r>
                  <a:rPr lang="en-US" sz="4400" dirty="0" smtClean="0"/>
                  <a:t>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𝑇𝑈𝑉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 ∆ 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𝑊𝑋𝑌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 smtClean="0"/>
                  <a:t>Find x</a:t>
                </a:r>
              </a:p>
              <a:p>
                <a:pPr marL="0" indent="0" algn="ctr">
                  <a:buNone/>
                </a:pPr>
                <a:endParaRPr lang="en-US" b="1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__________________________________________________________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9310"/>
                <a:ext cx="10515600" cy="3972842"/>
              </a:xfrm>
              <a:blipFill rotWithShape="0">
                <a:blip r:embed="rId2"/>
                <a:stretch>
                  <a:fillRect l="-3130" t="-6288" r="-1739" b="-2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44" y="2082766"/>
            <a:ext cx="7657068" cy="201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4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68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9310"/>
                <a:ext cx="10515600" cy="452663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5400" b="1" dirty="0" smtClean="0"/>
                  <a:t>F</a:t>
                </a:r>
                <a:r>
                  <a:rPr lang="en-US" sz="4800" b="1" dirty="0" smtClean="0"/>
                  <a:t>			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𝑄𝑅𝑆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~∆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𝑇𝑈𝑉</m:t>
                    </m:r>
                  </m:oMath>
                </a14:m>
                <a:r>
                  <a:rPr lang="en-US" sz="4800" dirty="0" smtClean="0"/>
                  <a:t>	Find x.</a:t>
                </a:r>
              </a:p>
              <a:p>
                <a:pPr marL="0" indent="0">
                  <a:buNone/>
                </a:pPr>
                <a:endParaRPr lang="en-US" sz="48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__________________________________________________________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9310"/>
                <a:ext cx="10515600" cy="4526634"/>
              </a:xfrm>
              <a:blipFill rotWithShape="0">
                <a:blip r:embed="rId2"/>
                <a:stretch>
                  <a:fillRect l="-3130" t="-6999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620" y="1502307"/>
            <a:ext cx="4442675" cy="334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56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14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9309"/>
                <a:ext cx="10515600" cy="455239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5800" b="1" dirty="0" smtClean="0"/>
                  <a:t>G</a:t>
                </a:r>
                <a:r>
                  <a:rPr lang="en-US" sz="4800" b="1" dirty="0" smtClean="0"/>
                  <a:t>			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 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𝐷𝐵𝐸</m:t>
                    </m:r>
                  </m:oMath>
                </a14:m>
                <a:r>
                  <a:rPr lang="en-US" sz="4800" dirty="0" smtClean="0"/>
                  <a:t>	Find x</a:t>
                </a:r>
              </a:p>
              <a:p>
                <a:pPr marL="0" indent="0">
                  <a:buNone/>
                </a:pPr>
                <a:endParaRPr lang="en-US" sz="48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__________________________________________________________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9309"/>
                <a:ext cx="10515600" cy="4552391"/>
              </a:xfrm>
              <a:blipFill rotWithShape="0">
                <a:blip r:embed="rId2"/>
                <a:stretch>
                  <a:fillRect l="-3362" t="-7363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2907" y="1519686"/>
            <a:ext cx="3857163" cy="289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33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06" y="541083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9310"/>
            <a:ext cx="10515600" cy="5234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H</a:t>
            </a: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__________________________________________________________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6" t="11955"/>
          <a:stretch/>
        </p:blipFill>
        <p:spPr>
          <a:xfrm>
            <a:off x="3633947" y="1223493"/>
            <a:ext cx="5342795" cy="41873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754"/>
          <a:stretch/>
        </p:blipFill>
        <p:spPr>
          <a:xfrm>
            <a:off x="1728209" y="373983"/>
            <a:ext cx="9729797" cy="86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0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100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9309"/>
            <a:ext cx="10515600" cy="47455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6400" b="1" dirty="0" smtClean="0"/>
              <a:t>I</a:t>
            </a:r>
            <a:r>
              <a:rPr lang="en-US" sz="5200" b="1" dirty="0" smtClean="0"/>
              <a:t>		</a:t>
            </a:r>
            <a:r>
              <a:rPr lang="en-US" sz="4800" dirty="0" smtClean="0"/>
              <a:t>Triangle BCD is similar to triangle </a:t>
            </a:r>
            <a:r>
              <a:rPr lang="en-US" sz="4800" dirty="0" smtClean="0"/>
              <a:t>			EFG</a:t>
            </a:r>
            <a:r>
              <a:rPr lang="en-US" sz="4800" dirty="0" smtClean="0"/>
              <a:t>. Find x</a:t>
            </a:r>
            <a:endParaRPr lang="en-US" sz="5200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__________________________________________________________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91696" y="22022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143" y="1824853"/>
            <a:ext cx="5152891" cy="302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0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ound the World" id="{686A0B35-3B61-4045-9A84-4C3AE9506A3C}" vid="{45FD6F65-8C45-4248-AEF5-2547D8F45E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Around%20the%20World</Template>
  <TotalTime>7874</TotalTime>
  <Words>42</Words>
  <Application>Microsoft Office PowerPoint</Application>
  <PresentationFormat>Widescreen</PresentationFormat>
  <Paragraphs>204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4</vt:lpstr>
      <vt:lpstr>5</vt:lpstr>
      <vt:lpstr>12</vt:lpstr>
      <vt:lpstr>18</vt:lpstr>
      <vt:lpstr>143</vt:lpstr>
      <vt:lpstr>68</vt:lpstr>
      <vt:lpstr>14</vt:lpstr>
      <vt:lpstr>16</vt:lpstr>
      <vt:lpstr>100</vt:lpstr>
      <vt:lpstr>10</vt:lpstr>
      <vt:lpstr>9</vt:lpstr>
      <vt:lpstr>69</vt:lpstr>
      <vt:lpstr>4.5</vt:lpstr>
      <vt:lpstr>7</vt:lpstr>
      <vt:lpstr>60</vt:lpstr>
      <vt:lpstr>80</vt:lpstr>
      <vt:lpstr>30</vt:lpstr>
      <vt:lpstr>8</vt:lpstr>
      <vt:lpstr>56</vt:lpstr>
      <vt:lpstr>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Quinn</dc:creator>
  <cp:lastModifiedBy>EMILY MILLER</cp:lastModifiedBy>
  <cp:revision>31</cp:revision>
  <cp:lastPrinted>2017-01-30T12:59:02Z</cp:lastPrinted>
  <dcterms:created xsi:type="dcterms:W3CDTF">2016-01-23T17:54:50Z</dcterms:created>
  <dcterms:modified xsi:type="dcterms:W3CDTF">2017-01-30T13:08:37Z</dcterms:modified>
</cp:coreProperties>
</file>